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64" r:id="rId2"/>
    <p:sldId id="566" r:id="rId3"/>
    <p:sldId id="567" r:id="rId4"/>
    <p:sldId id="570" r:id="rId5"/>
    <p:sldId id="571" r:id="rId6"/>
    <p:sldId id="572" r:id="rId7"/>
    <p:sldId id="573" r:id="rId8"/>
  </p:sldIdLst>
  <p:sldSz cx="9144000" cy="6858000" type="screen4x3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DADA"/>
    <a:srgbClr val="B1DBFD"/>
    <a:srgbClr val="86C5FA"/>
    <a:srgbClr val="89DEFF"/>
    <a:srgbClr val="34A5AE"/>
    <a:srgbClr val="4294F2"/>
    <a:srgbClr val="F50800"/>
    <a:srgbClr val="4C6600"/>
    <a:srgbClr val="EB210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4" autoAdjust="0"/>
    <p:restoredTop sz="95207" autoAdjust="0"/>
  </p:normalViewPr>
  <p:slideViewPr>
    <p:cSldViewPr>
      <p:cViewPr>
        <p:scale>
          <a:sx n="120" d="100"/>
          <a:sy n="120" d="100"/>
        </p:scale>
        <p:origin x="6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680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Conservative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 </c:v>
                </c:pt>
                <c:pt idx="5">
                  <c:v>MAY 31st - JUN 1st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42.0</c:v>
                </c:pt>
                <c:pt idx="1">
                  <c:v>46.0</c:v>
                </c:pt>
                <c:pt idx="2">
                  <c:v>46.0</c:v>
                </c:pt>
                <c:pt idx="3">
                  <c:v>46.0</c:v>
                </c:pt>
                <c:pt idx="4">
                  <c:v>44.0</c:v>
                </c:pt>
                <c:pt idx="5">
                  <c:v>45.0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Labour 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 </c:v>
                </c:pt>
                <c:pt idx="5">
                  <c:v>MAY 31st - JUN 1st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31.0</c:v>
                </c:pt>
                <c:pt idx="1">
                  <c:v>31.0</c:v>
                </c:pt>
                <c:pt idx="2">
                  <c:v>32.0</c:v>
                </c:pt>
                <c:pt idx="3">
                  <c:v>34.0</c:v>
                </c:pt>
                <c:pt idx="4">
                  <c:v>38.0</c:v>
                </c:pt>
                <c:pt idx="5">
                  <c:v>36.0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 Dem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 </c:v>
                </c:pt>
                <c:pt idx="5">
                  <c:v>MAY 31st - JUN 1st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10.0</c:v>
                </c:pt>
                <c:pt idx="1">
                  <c:v>9.0</c:v>
                </c:pt>
                <c:pt idx="2">
                  <c:v>8.0</c:v>
                </c:pt>
                <c:pt idx="3">
                  <c:v>7.0</c:v>
                </c:pt>
                <c:pt idx="4">
                  <c:v>7.0</c:v>
                </c:pt>
                <c:pt idx="5">
                  <c:v>8.0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 </c:v>
                </c:pt>
                <c:pt idx="5">
                  <c:v>MAY 31st - JUN 1st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8.0</c:v>
                </c:pt>
                <c:pt idx="1">
                  <c:v>8.0</c:v>
                </c:pt>
                <c:pt idx="2">
                  <c:v>6.0</c:v>
                </c:pt>
                <c:pt idx="3">
                  <c:v>7.0</c:v>
                </c:pt>
                <c:pt idx="4">
                  <c:v>5.0</c:v>
                </c:pt>
                <c:pt idx="5">
                  <c:v>4.0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73075456"/>
        <c:axId val="-973015792"/>
      </c:lineChart>
      <c:catAx>
        <c:axId val="-97307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3015792"/>
        <c:crosses val="autoZero"/>
        <c:auto val="1"/>
        <c:lblAlgn val="ctr"/>
        <c:lblOffset val="100"/>
        <c:noMultiLvlLbl val="0"/>
      </c:catAx>
      <c:valAx>
        <c:axId val="-973015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-97307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Conservative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26.0</c:v>
                </c:pt>
                <c:pt idx="1">
                  <c:v>29.0</c:v>
                </c:pt>
                <c:pt idx="2">
                  <c:v>33.0</c:v>
                </c:pt>
                <c:pt idx="3">
                  <c:v>30.0</c:v>
                </c:pt>
                <c:pt idx="4">
                  <c:v>27.0</c:v>
                </c:pt>
                <c:pt idx="5">
                  <c:v>25.0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Labour 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41.0</c:v>
                </c:pt>
                <c:pt idx="1">
                  <c:v>45.0</c:v>
                </c:pt>
                <c:pt idx="2">
                  <c:v>44.0</c:v>
                </c:pt>
                <c:pt idx="3">
                  <c:v>49.0</c:v>
                </c:pt>
                <c:pt idx="4">
                  <c:v>49.0</c:v>
                </c:pt>
                <c:pt idx="5">
                  <c:v>50.0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 Dem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19.0</c:v>
                </c:pt>
                <c:pt idx="1">
                  <c:v>16.0</c:v>
                </c:pt>
                <c:pt idx="2">
                  <c:v>14.0</c:v>
                </c:pt>
                <c:pt idx="3">
                  <c:v>12.0</c:v>
                </c:pt>
                <c:pt idx="4">
                  <c:v>14.0</c:v>
                </c:pt>
                <c:pt idx="5">
                  <c:v>15.0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72431024"/>
        <c:axId val="-972428272"/>
      </c:lineChart>
      <c:catAx>
        <c:axId val="-97243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2428272"/>
        <c:crosses val="autoZero"/>
        <c:auto val="1"/>
        <c:lblAlgn val="ctr"/>
        <c:lblOffset val="100"/>
        <c:noMultiLvlLbl val="0"/>
      </c:catAx>
      <c:valAx>
        <c:axId val="-972428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-97243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Conservative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JUNE 1st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57.0</c:v>
                </c:pt>
                <c:pt idx="1">
                  <c:v>61.0</c:v>
                </c:pt>
                <c:pt idx="2">
                  <c:v>60.0</c:v>
                </c:pt>
                <c:pt idx="3">
                  <c:v>60.0</c:v>
                </c:pt>
                <c:pt idx="4">
                  <c:v>60.0</c:v>
                </c:pt>
                <c:pt idx="5">
                  <c:v>62.0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Labour 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JUNE 1st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21.0</c:v>
                </c:pt>
                <c:pt idx="1">
                  <c:v>18.0</c:v>
                </c:pt>
                <c:pt idx="2">
                  <c:v>20.0</c:v>
                </c:pt>
                <c:pt idx="3">
                  <c:v>20.0</c:v>
                </c:pt>
                <c:pt idx="4">
                  <c:v>25.0</c:v>
                </c:pt>
                <c:pt idx="5">
                  <c:v>23.0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 Dem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JUNE 1st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2.0</c:v>
                </c:pt>
                <c:pt idx="1">
                  <c:v>3.0</c:v>
                </c:pt>
                <c:pt idx="2">
                  <c:v>2.0</c:v>
                </c:pt>
                <c:pt idx="3">
                  <c:v>3.0</c:v>
                </c:pt>
                <c:pt idx="4">
                  <c:v>2.0</c:v>
                </c:pt>
                <c:pt idx="5">
                  <c:v>3.0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JUNE 1st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14.0</c:v>
                </c:pt>
                <c:pt idx="1">
                  <c:v>15.0</c:v>
                </c:pt>
                <c:pt idx="2">
                  <c:v>11.0</c:v>
                </c:pt>
                <c:pt idx="3">
                  <c:v>12.0</c:v>
                </c:pt>
                <c:pt idx="4">
                  <c:v>9.0</c:v>
                </c:pt>
                <c:pt idx="5">
                  <c:v>7.0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72372416"/>
        <c:axId val="-972369664"/>
      </c:lineChart>
      <c:catAx>
        <c:axId val="-972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2369664"/>
        <c:crosses val="autoZero"/>
        <c:auto val="1"/>
        <c:lblAlgn val="ctr"/>
        <c:lblOffset val="100"/>
        <c:noMultiLvlLbl val="0"/>
      </c:catAx>
      <c:valAx>
        <c:axId val="-972369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-9723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Conservative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88.0</c:v>
                </c:pt>
                <c:pt idx="1">
                  <c:v>88.0</c:v>
                </c:pt>
                <c:pt idx="2">
                  <c:v>91.0</c:v>
                </c:pt>
                <c:pt idx="3">
                  <c:v>88.0</c:v>
                </c:pt>
                <c:pt idx="4">
                  <c:v>89.0</c:v>
                </c:pt>
                <c:pt idx="5">
                  <c:v>88.0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Labour 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5.0</c:v>
                </c:pt>
                <c:pt idx="1">
                  <c:v>7.0</c:v>
                </c:pt>
                <c:pt idx="2">
                  <c:v>5.0</c:v>
                </c:pt>
                <c:pt idx="3">
                  <c:v>7.0</c:v>
                </c:pt>
                <c:pt idx="4">
                  <c:v>6.0</c:v>
                </c:pt>
                <c:pt idx="5">
                  <c:v>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 Dem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0470679012345679"/>
                  <c:y val="-0.006969508400746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609567901234573"/>
                  <c:y val="0.007965152457996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918209876543221"/>
                  <c:y val="0.0004978220286247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0455246913580258"/>
                  <c:y val="-0.009458618543870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6.0</c:v>
                </c:pt>
                <c:pt idx="1">
                  <c:v>4.0</c:v>
                </c:pt>
                <c:pt idx="2">
                  <c:v>3.0</c:v>
                </c:pt>
                <c:pt idx="3">
                  <c:v>4.0</c:v>
                </c:pt>
                <c:pt idx="4">
                  <c:v>3.0</c:v>
                </c:pt>
                <c:pt idx="5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71741744"/>
        <c:axId val="-971731264"/>
      </c:lineChart>
      <c:catAx>
        <c:axId val="-97174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1731264"/>
        <c:crosses val="autoZero"/>
        <c:auto val="1"/>
        <c:lblAlgn val="ctr"/>
        <c:lblOffset val="100"/>
        <c:noMultiLvlLbl val="0"/>
      </c:catAx>
      <c:valAx>
        <c:axId val="-971731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-97174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Conservative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10.0</c:v>
                </c:pt>
                <c:pt idx="1">
                  <c:v>12.0</c:v>
                </c:pt>
                <c:pt idx="2">
                  <c:v>12.0</c:v>
                </c:pt>
                <c:pt idx="3">
                  <c:v>9.0</c:v>
                </c:pt>
                <c:pt idx="4">
                  <c:v>11.0</c:v>
                </c:pt>
                <c:pt idx="5">
                  <c:v>11.0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Labour 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79.0</c:v>
                </c:pt>
                <c:pt idx="1">
                  <c:v>78.0</c:v>
                </c:pt>
                <c:pt idx="2">
                  <c:v>78.0</c:v>
                </c:pt>
                <c:pt idx="3">
                  <c:v>82.0</c:v>
                </c:pt>
                <c:pt idx="4">
                  <c:v>82.0</c:v>
                </c:pt>
                <c:pt idx="5">
                  <c:v>84.0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 Dem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0470679012345679"/>
                  <c:y val="-0.006969508400746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609567901234573"/>
                  <c:y val="0.007965152457996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918209876543221"/>
                  <c:y val="0.0004978220286247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0455246913580258"/>
                  <c:y val="-0.009458618543870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6.0</c:v>
                </c:pt>
                <c:pt idx="1">
                  <c:v>6.0</c:v>
                </c:pt>
                <c:pt idx="2">
                  <c:v>6.0</c:v>
                </c:pt>
                <c:pt idx="3">
                  <c:v>6.0</c:v>
                </c:pt>
                <c:pt idx="4">
                  <c:v>5.0</c:v>
                </c:pt>
                <c:pt idx="5">
                  <c:v>3.0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0.0</c:v>
                </c:pt>
                <c:pt idx="5">
                  <c:v>1.0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40637920"/>
        <c:axId val="-1040635600"/>
      </c:lineChart>
      <c:catAx>
        <c:axId val="-10406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40635600"/>
        <c:crosses val="autoZero"/>
        <c:auto val="1"/>
        <c:lblAlgn val="ctr"/>
        <c:lblOffset val="100"/>
        <c:noMultiLvlLbl val="0"/>
      </c:catAx>
      <c:valAx>
        <c:axId val="-1040635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-104063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Conservative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42.0</c:v>
                </c:pt>
                <c:pt idx="1">
                  <c:v>44.0</c:v>
                </c:pt>
                <c:pt idx="2">
                  <c:v>45.0</c:v>
                </c:pt>
                <c:pt idx="3">
                  <c:v>46.0</c:v>
                </c:pt>
                <c:pt idx="4">
                  <c:v>46.0</c:v>
                </c:pt>
                <c:pt idx="5">
                  <c:v>47.0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Labour 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28.0</c:v>
                </c:pt>
                <c:pt idx="1">
                  <c:v>31.0</c:v>
                </c:pt>
                <c:pt idx="2">
                  <c:v>33.0</c:v>
                </c:pt>
                <c:pt idx="3">
                  <c:v>33.0</c:v>
                </c:pt>
                <c:pt idx="4">
                  <c:v>35.0</c:v>
                </c:pt>
                <c:pt idx="5">
                  <c:v>31.0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 Dem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10.0</c:v>
                </c:pt>
                <c:pt idx="1">
                  <c:v>9.0</c:v>
                </c:pt>
                <c:pt idx="2">
                  <c:v>8.0</c:v>
                </c:pt>
                <c:pt idx="3">
                  <c:v>8.0</c:v>
                </c:pt>
                <c:pt idx="4">
                  <c:v>7.0</c:v>
                </c:pt>
                <c:pt idx="5">
                  <c:v>9.0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9.0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4.0</c:v>
                </c:pt>
                <c:pt idx="5">
                  <c:v>5.0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43782208"/>
        <c:axId val="-1043779520"/>
      </c:lineChart>
      <c:catAx>
        <c:axId val="-104378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43779520"/>
        <c:crosses val="autoZero"/>
        <c:auto val="1"/>
        <c:lblAlgn val="ctr"/>
        <c:lblOffset val="100"/>
        <c:noMultiLvlLbl val="0"/>
      </c:catAx>
      <c:valAx>
        <c:axId val="-1043779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-10437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Conservative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40.0</c:v>
                </c:pt>
                <c:pt idx="1">
                  <c:v>46.0</c:v>
                </c:pt>
                <c:pt idx="2">
                  <c:v>47.0</c:v>
                </c:pt>
                <c:pt idx="3">
                  <c:v>45.0</c:v>
                </c:pt>
                <c:pt idx="4">
                  <c:v>41.0</c:v>
                </c:pt>
                <c:pt idx="5">
                  <c:v>43.0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Labour 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36.0</c:v>
                </c:pt>
                <c:pt idx="1">
                  <c:v>35.0</c:v>
                </c:pt>
                <c:pt idx="2">
                  <c:v>31.0</c:v>
                </c:pt>
                <c:pt idx="3">
                  <c:v>34.0</c:v>
                </c:pt>
                <c:pt idx="4">
                  <c:v>40.0</c:v>
                </c:pt>
                <c:pt idx="5">
                  <c:v>41.0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 Dem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11.0</c:v>
                </c:pt>
                <c:pt idx="1">
                  <c:v>8.0</c:v>
                </c:pt>
                <c:pt idx="2">
                  <c:v>8.0</c:v>
                </c:pt>
                <c:pt idx="3">
                  <c:v>7.0</c:v>
                </c:pt>
                <c:pt idx="4">
                  <c:v>8.0</c:v>
                </c:pt>
                <c:pt idx="5">
                  <c:v>7.0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APR 26th - 27th </c:v>
                </c:pt>
                <c:pt idx="1">
                  <c:v>MAY 3rd - 4th</c:v>
                </c:pt>
                <c:pt idx="2">
                  <c:v>MAY 10th - 11th</c:v>
                </c:pt>
                <c:pt idx="3">
                  <c:v>MAY 17th - 18th </c:v>
                </c:pt>
                <c:pt idx="4">
                  <c:v>MAY 24th - 25th</c:v>
                </c:pt>
                <c:pt idx="5">
                  <c:v>MAY 31st - JUN 1st 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6.0</c:v>
                </c:pt>
                <c:pt idx="1">
                  <c:v>5.0</c:v>
                </c:pt>
                <c:pt idx="2">
                  <c:v>6.0</c:v>
                </c:pt>
                <c:pt idx="3">
                  <c:v>5.0</c:v>
                </c:pt>
                <c:pt idx="4">
                  <c:v>5.0</c:v>
                </c:pt>
                <c:pt idx="5">
                  <c:v>4.0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72301488"/>
        <c:axId val="-972298736"/>
      </c:lineChart>
      <c:catAx>
        <c:axId val="-97230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2298736"/>
        <c:crosses val="autoZero"/>
        <c:auto val="1"/>
        <c:lblAlgn val="ctr"/>
        <c:lblOffset val="100"/>
        <c:noMultiLvlLbl val="0"/>
      </c:catAx>
      <c:valAx>
        <c:axId val="-972298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-97230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D62DFB4A-51FF-4044-8378-6495A358DB25}" type="slidenum">
              <a:rPr lang="en-GB">
                <a:latin typeface="Corbel Regular" charset="0"/>
                <a:cs typeface="Corbel Regular" charset="0"/>
              </a:rPr>
              <a:pPr>
                <a:defRPr/>
              </a:pPr>
              <a:t>‹#›</a:t>
            </a:fld>
            <a:endParaRPr lang="en-GB" dirty="0">
              <a:latin typeface="Corbel Regular" charset="0"/>
              <a:cs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7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5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ＭＳ Ｐゴシック" charset="0"/>
        <a:cs typeface="Corbel Regular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bel Regular" charset="0"/>
                <a:cs typeface="Corbel 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0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6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0655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2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2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Corbel Regular" charset="0"/>
                <a:cs typeface="Corbel Regular" charset="0"/>
              </a:defRPr>
            </a:lvl1pPr>
            <a:lvl2pPr>
              <a:defRPr sz="28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179512" y="6381328"/>
            <a:ext cx="87489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ORB International logo3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6453336"/>
            <a:ext cx="897958" cy="272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Westminster Voting Intention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161367"/>
              </p:ext>
            </p:extLst>
          </p:nvPr>
        </p:nvGraphicFramePr>
        <p:xfrm>
          <a:off x="468313" y="1052513"/>
          <a:ext cx="8229600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79" y="1555531"/>
            <a:ext cx="3865467" cy="37469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0" y="1212967"/>
            <a:ext cx="1152128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33" y="3027214"/>
            <a:ext cx="1880273" cy="34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3" y="3669690"/>
            <a:ext cx="921145" cy="708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45" y="4774390"/>
            <a:ext cx="707919" cy="707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8541" y="818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07504" y="6440344"/>
            <a:ext cx="7704856" cy="7064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US" sz="1100" b="0" i="1" dirty="0" smtClean="0"/>
              <a:t>Q On </a:t>
            </a:r>
            <a:r>
              <a:rPr lang="en-US" sz="1100" b="0" i="1" dirty="0"/>
              <a:t>June 8th there will be a general election in the UK. Which party do you think you will you vote for or perhaps you will not vote? </a:t>
            </a:r>
          </a:p>
        </p:txBody>
      </p:sp>
    </p:spTree>
    <p:extLst>
      <p:ext uri="{BB962C8B-B14F-4D97-AF65-F5344CB8AC3E}">
        <p14:creationId xmlns:p14="http://schemas.microsoft.com/office/powerpoint/2010/main" val="12301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/>
              <a:t>Remain voters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426719"/>
              </p:ext>
            </p:extLst>
          </p:nvPr>
        </p:nvGraphicFramePr>
        <p:xfrm>
          <a:off x="468313" y="1052513"/>
          <a:ext cx="8229600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44" y="1555531"/>
            <a:ext cx="3865467" cy="37469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780928"/>
            <a:ext cx="1152128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13" y="1675578"/>
            <a:ext cx="1827921" cy="335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64" y="4060742"/>
            <a:ext cx="877009" cy="674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13" y="4821353"/>
            <a:ext cx="707919" cy="70791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107504" y="6440344"/>
            <a:ext cx="7704856" cy="7064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US" sz="1100" b="0" i="1" dirty="0" smtClean="0"/>
              <a:t>Q On </a:t>
            </a:r>
            <a:r>
              <a:rPr lang="en-US" sz="1100" b="0" i="1" dirty="0"/>
              <a:t>June 8th there will be a general election in the UK. Which party do you think you will you vote for or perhaps you will not vote? </a:t>
            </a:r>
          </a:p>
        </p:txBody>
      </p:sp>
    </p:spTree>
    <p:extLst>
      <p:ext uri="{BB962C8B-B14F-4D97-AF65-F5344CB8AC3E}">
        <p14:creationId xmlns:p14="http://schemas.microsoft.com/office/powerpoint/2010/main" val="7865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Leave </a:t>
            </a:r>
            <a:r>
              <a:rPr lang="en-US" dirty="0"/>
              <a:t>voters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79177"/>
              </p:ext>
            </p:extLst>
          </p:nvPr>
        </p:nvGraphicFramePr>
        <p:xfrm>
          <a:off x="468313" y="1052513"/>
          <a:ext cx="8229600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76" y="1555531"/>
            <a:ext cx="3865467" cy="37469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3" y="1980663"/>
            <a:ext cx="1152128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53" y="3508531"/>
            <a:ext cx="1644556" cy="302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7" y="4924049"/>
            <a:ext cx="877009" cy="674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39" y="4390803"/>
            <a:ext cx="528837" cy="52883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/>
        </p:nvSpPr>
        <p:spPr>
          <a:xfrm>
            <a:off x="107504" y="6440344"/>
            <a:ext cx="7704856" cy="7064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US" sz="1100" b="0" i="1" dirty="0" smtClean="0"/>
              <a:t>Q On </a:t>
            </a:r>
            <a:r>
              <a:rPr lang="en-US" sz="1100" b="0" i="1" dirty="0"/>
              <a:t>June 8th there will be a general election in the UK. Which party do you think you will you vote for or perhaps you will not vote? </a:t>
            </a:r>
          </a:p>
        </p:txBody>
      </p:sp>
    </p:spTree>
    <p:extLst>
      <p:ext uri="{BB962C8B-B14F-4D97-AF65-F5344CB8AC3E}">
        <p14:creationId xmlns:p14="http://schemas.microsoft.com/office/powerpoint/2010/main" val="17686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Conservative in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30105"/>
              </p:ext>
            </p:extLst>
          </p:nvPr>
        </p:nvGraphicFramePr>
        <p:xfrm>
          <a:off x="468313" y="1052513"/>
          <a:ext cx="8229600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79" y="1646679"/>
            <a:ext cx="3865467" cy="37469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6" y="1844824"/>
            <a:ext cx="1152128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12" y="4405650"/>
            <a:ext cx="1233937" cy="226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47" y="4788502"/>
            <a:ext cx="748429" cy="575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12" y="5550140"/>
            <a:ext cx="418898" cy="41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8541" y="818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07504" y="6440344"/>
            <a:ext cx="7704856" cy="7064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US" sz="1100" b="0" i="1" dirty="0" smtClean="0"/>
              <a:t>Q On </a:t>
            </a:r>
            <a:r>
              <a:rPr lang="en-US" sz="1100" b="0" i="1" dirty="0"/>
              <a:t>June 8th there will be a general election in the UK. Which party do you think you will you vote for or perhaps you will not vote? </a:t>
            </a:r>
          </a:p>
        </p:txBody>
      </p:sp>
    </p:spTree>
    <p:extLst>
      <p:ext uri="{BB962C8B-B14F-4D97-AF65-F5344CB8AC3E}">
        <p14:creationId xmlns:p14="http://schemas.microsoft.com/office/powerpoint/2010/main" val="34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</a:t>
            </a:r>
            <a:r>
              <a:rPr lang="en-US" dirty="0" err="1" smtClean="0"/>
              <a:t>Labour</a:t>
            </a:r>
            <a:r>
              <a:rPr lang="en-US" dirty="0" smtClean="0"/>
              <a:t> in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74931"/>
              </p:ext>
            </p:extLst>
          </p:nvPr>
        </p:nvGraphicFramePr>
        <p:xfrm>
          <a:off x="468313" y="1052513"/>
          <a:ext cx="8229600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5531"/>
            <a:ext cx="3865467" cy="37469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6122"/>
            <a:ext cx="1152128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07" y="1858894"/>
            <a:ext cx="1233937" cy="226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858969"/>
            <a:ext cx="748429" cy="575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07" y="5511065"/>
            <a:ext cx="418898" cy="41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8541" y="818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07504" y="6440344"/>
            <a:ext cx="7704856" cy="7064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US" sz="1100" b="0" i="1" dirty="0" smtClean="0"/>
              <a:t>Q On </a:t>
            </a:r>
            <a:r>
              <a:rPr lang="en-US" sz="1100" b="0" i="1" dirty="0"/>
              <a:t>June 8th there will be a general election in the UK. Which party do you think you will you vote for or perhaps you will not vote? </a:t>
            </a:r>
          </a:p>
        </p:txBody>
      </p:sp>
    </p:spTree>
    <p:extLst>
      <p:ext uri="{BB962C8B-B14F-4D97-AF65-F5344CB8AC3E}">
        <p14:creationId xmlns:p14="http://schemas.microsoft.com/office/powerpoint/2010/main" val="16199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voting intention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489026"/>
              </p:ext>
            </p:extLst>
          </p:nvPr>
        </p:nvGraphicFramePr>
        <p:xfrm>
          <a:off x="468313" y="1052513"/>
          <a:ext cx="8229600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5531"/>
            <a:ext cx="3865467" cy="37469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91" y="2019754"/>
            <a:ext cx="1152128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65" y="3510714"/>
            <a:ext cx="1233937" cy="226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85" y="4004323"/>
            <a:ext cx="748429" cy="575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65" y="5302468"/>
            <a:ext cx="418898" cy="41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8541" y="818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07504" y="6440344"/>
            <a:ext cx="7704856" cy="7064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US" sz="1100" b="0" i="1" dirty="0" smtClean="0"/>
              <a:t>Q On </a:t>
            </a:r>
            <a:r>
              <a:rPr lang="en-US" sz="1100" b="0" i="1" dirty="0"/>
              <a:t>June 8th there will be a general election in the UK. Which party do you think you will you vote for or perhaps you will not vote? </a:t>
            </a:r>
          </a:p>
        </p:txBody>
      </p:sp>
    </p:spTree>
    <p:extLst>
      <p:ext uri="{BB962C8B-B14F-4D97-AF65-F5344CB8AC3E}">
        <p14:creationId xmlns:p14="http://schemas.microsoft.com/office/powerpoint/2010/main" val="19192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voting intention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66380"/>
              </p:ext>
            </p:extLst>
          </p:nvPr>
        </p:nvGraphicFramePr>
        <p:xfrm>
          <a:off x="468313" y="1052513"/>
          <a:ext cx="8229600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5531"/>
            <a:ext cx="3865467" cy="37469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26" y="1127209"/>
            <a:ext cx="1152128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54" y="2633528"/>
            <a:ext cx="1233937" cy="226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12" y="3659428"/>
            <a:ext cx="748429" cy="575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92" y="5034607"/>
            <a:ext cx="418898" cy="41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8541" y="818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07504" y="6440344"/>
            <a:ext cx="7704856" cy="7064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US" sz="1100" b="0" i="1" dirty="0" smtClean="0"/>
              <a:t>Q On </a:t>
            </a:r>
            <a:r>
              <a:rPr lang="en-US" sz="1100" b="0" i="1" dirty="0"/>
              <a:t>June 8th there will be a general election in the UK. Which party do you think you will you vote for or perhaps you will not vote? </a:t>
            </a:r>
          </a:p>
        </p:txBody>
      </p:sp>
    </p:spTree>
    <p:extLst>
      <p:ext uri="{BB962C8B-B14F-4D97-AF65-F5344CB8AC3E}">
        <p14:creationId xmlns:p14="http://schemas.microsoft.com/office/powerpoint/2010/main" val="20966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ark Research Palette">
      <a:dk1>
        <a:srgbClr val="000000"/>
      </a:dk1>
      <a:lt1>
        <a:srgbClr val="FFFFFF"/>
      </a:lt1>
      <a:dk2>
        <a:srgbClr val="262626"/>
      </a:dk2>
      <a:lt2>
        <a:srgbClr val="808080"/>
      </a:lt2>
      <a:accent1>
        <a:srgbClr val="EA0000"/>
      </a:accent1>
      <a:accent2>
        <a:srgbClr val="4C6600"/>
      </a:accent2>
      <a:accent3>
        <a:srgbClr val="99CC00"/>
      </a:accent3>
      <a:accent4>
        <a:srgbClr val="000000"/>
      </a:accent4>
      <a:accent5>
        <a:srgbClr val="212167"/>
      </a:accent5>
      <a:accent6>
        <a:srgbClr val="9C9CDE"/>
      </a:accent6>
      <a:hlink>
        <a:srgbClr val="FFC000"/>
      </a:hlink>
      <a:folHlink>
        <a:srgbClr val="FF66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solidFill>
          <a:schemeClr val="bg2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3AAAA"/>
        </a:accent5>
        <a:accent6>
          <a:srgbClr val="2D2D8A"/>
        </a:accent6>
        <a:hlink>
          <a:srgbClr val="D6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ria Outreach 2015 12 02" id="{3215FF9C-D1AD-0348-8214-C1CB6A54AF4D}" vid="{96FBB71A-F9C7-2740-9297-D7AB670AA29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 Template</Template>
  <TotalTime>3694</TotalTime>
  <Words>240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 Regular</vt:lpstr>
      <vt:lpstr>ＭＳ Ｐゴシック</vt:lpstr>
      <vt:lpstr>Default Design</vt:lpstr>
      <vt:lpstr>Westminster Voting Intention</vt:lpstr>
      <vt:lpstr>2016 Remain voters</vt:lpstr>
      <vt:lpstr>2016 Leave voters</vt:lpstr>
      <vt:lpstr>Voted Conservative in 2015</vt:lpstr>
      <vt:lpstr>Voted Labour in 2015</vt:lpstr>
      <vt:lpstr>Male voting intention</vt:lpstr>
      <vt:lpstr>Female voting intention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Carden</dc:creator>
  <cp:lastModifiedBy>Rebecca Sims Robinson</cp:lastModifiedBy>
  <cp:revision>95</cp:revision>
  <cp:lastPrinted>2014-01-22T13:39:32Z</cp:lastPrinted>
  <dcterms:created xsi:type="dcterms:W3CDTF">2016-06-13T10:14:38Z</dcterms:created>
  <dcterms:modified xsi:type="dcterms:W3CDTF">2017-06-04T12:21:56Z</dcterms:modified>
</cp:coreProperties>
</file>